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ADE67-D5A3-40BA-AFA4-D15769092BF1}" v="85" dt="2025-12-07T02:20:54.503"/>
    <p1510:client id="{85599CC5-2FB9-B84A-452B-2A86A75A08E7}" v="30" dt="2025-12-07T22:22:27.558"/>
    <p1510:client id="{8E3F9A31-E1AB-D387-EE71-CE6930E26851}" v="63" dt="2025-12-08T23:35:26.018"/>
    <p1510:client id="{C5FD8337-A80F-0D56-9219-F87C9A6D31C3}" v="252" dt="2025-12-07T05:31:57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6" autoAdjust="0"/>
    <p:restoredTop sz="94692"/>
  </p:normalViewPr>
  <p:slideViewPr>
    <p:cSldViewPr snapToGrid="0">
      <p:cViewPr varScale="1">
        <p:scale>
          <a:sx n="106" d="100"/>
          <a:sy n="10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B8164-24FD-4D2B-8804-DC94309B367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569028-0E3B-443A-BDFD-84AF572A95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Combines </a:t>
          </a:r>
          <a:r>
            <a:rPr lang="en-US" sz="24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mobility, variety, and affordability.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DD9CE8-FBD5-4973-AF33-3B5A2D5EBB34}" type="parTrans" cxnId="{0C12BEF0-1887-489F-BB8F-30F1D878A79D}">
      <dgm:prSet/>
      <dgm:spPr/>
      <dgm:t>
        <a:bodyPr/>
        <a:lstStyle/>
        <a:p>
          <a:endParaRPr lang="en-US"/>
        </a:p>
      </dgm:t>
    </dgm:pt>
    <dgm:pt modelId="{11D4F45E-7993-4005-8C6E-357294B8AAD7}" type="sibTrans" cxnId="{0C12BEF0-1887-489F-BB8F-30F1D878A7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7A5E05-2E71-4F41-A15C-28D1EF986C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Fixed stores: </a:t>
          </a:r>
          <a:r>
            <a:rPr lang="en-US" sz="24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limited selection &amp; expensive.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FAFEA1-C0A2-40C4-9A4A-26D3508AD4AC}" type="parTrans" cxnId="{C961FFF3-8B1E-4726-97A2-45F0B5AEBE10}">
      <dgm:prSet/>
      <dgm:spPr/>
      <dgm:t>
        <a:bodyPr/>
        <a:lstStyle/>
        <a:p>
          <a:endParaRPr lang="en-US"/>
        </a:p>
      </dgm:t>
    </dgm:pt>
    <dgm:pt modelId="{9D607762-4BD7-4C49-AD35-5462053888DF}" type="sibTrans" cxnId="{C961FFF3-8B1E-4726-97A2-45F0B5AEBE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3B2F96-5F5D-4B21-B084-A430ADDAFF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Online stores: </a:t>
          </a:r>
          <a:r>
            <a:rPr lang="en-US" sz="24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high shipping costs, slow delivery.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F2BCF2-47E8-4A0A-8B7E-A3AD6DAF5ED5}" type="parTrans" cxnId="{88049DEF-55C8-48D2-837C-69623F3227A6}">
      <dgm:prSet/>
      <dgm:spPr/>
      <dgm:t>
        <a:bodyPr/>
        <a:lstStyle/>
        <a:p>
          <a:endParaRPr lang="en-US"/>
        </a:p>
      </dgm:t>
    </dgm:pt>
    <dgm:pt modelId="{E06F22FB-9DAA-4836-BF64-1BC822956329}" type="sibTrans" cxnId="{88049DEF-55C8-48D2-837C-69623F3227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1AA954-138F-4B04-893A-A8C8EF5B12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Truck also acts as a </a:t>
          </a:r>
          <a:r>
            <a:rPr lang="en-US" sz="24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community hub</a:t>
          </a:r>
          <a:r>
            <a:rPr lang="en-US" sz="24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→ cultural exchange &amp; social ties.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1BBE83-4D20-490C-B487-0017100BFB0E}" type="parTrans" cxnId="{BB3F1E0C-041A-408F-8FAB-D76F00E99221}">
      <dgm:prSet/>
      <dgm:spPr/>
      <dgm:t>
        <a:bodyPr/>
        <a:lstStyle/>
        <a:p>
          <a:endParaRPr lang="en-US"/>
        </a:p>
      </dgm:t>
    </dgm:pt>
    <dgm:pt modelId="{6CE6D2F4-2E0E-463B-905F-ED2C9729FBBB}" type="sibTrans" cxnId="{BB3F1E0C-041A-408F-8FAB-D76F00E99221}">
      <dgm:prSet/>
      <dgm:spPr/>
      <dgm:t>
        <a:bodyPr/>
        <a:lstStyle/>
        <a:p>
          <a:endParaRPr lang="en-US"/>
        </a:p>
      </dgm:t>
    </dgm:pt>
    <dgm:pt modelId="{C85B627E-6C52-40AD-A737-F749FDCD01B7}" type="pres">
      <dgm:prSet presAssocID="{2FAB8164-24FD-4D2B-8804-DC94309B367D}" presName="root" presStyleCnt="0">
        <dgm:presLayoutVars>
          <dgm:dir/>
          <dgm:resizeHandles val="exact"/>
        </dgm:presLayoutVars>
      </dgm:prSet>
      <dgm:spPr/>
    </dgm:pt>
    <dgm:pt modelId="{23D5C8D5-DAFD-4D60-AF91-C91E3672DA1D}" type="pres">
      <dgm:prSet presAssocID="{2FAB8164-24FD-4D2B-8804-DC94309B367D}" presName="container" presStyleCnt="0">
        <dgm:presLayoutVars>
          <dgm:dir/>
          <dgm:resizeHandles val="exact"/>
        </dgm:presLayoutVars>
      </dgm:prSet>
      <dgm:spPr/>
    </dgm:pt>
    <dgm:pt modelId="{F20BC41D-F40B-46A7-8D46-826466B44853}" type="pres">
      <dgm:prSet presAssocID="{B2569028-0E3B-443A-BDFD-84AF572A9514}" presName="compNode" presStyleCnt="0"/>
      <dgm:spPr/>
    </dgm:pt>
    <dgm:pt modelId="{61AC7044-4576-41F6-9706-DF62433B5C23}" type="pres">
      <dgm:prSet presAssocID="{B2569028-0E3B-443A-BDFD-84AF572A9514}" presName="iconBgRect" presStyleLbl="bgShp" presStyleIdx="0" presStyleCnt="4" custScaleY="173467"/>
      <dgm:spPr/>
    </dgm:pt>
    <dgm:pt modelId="{B15F18DD-4B87-40EB-94C5-1D8338B6ADBB}" type="pres">
      <dgm:prSet presAssocID="{B2569028-0E3B-443A-BDFD-84AF572A9514}" presName="iconRect" presStyleLbl="node1" presStyleIdx="0" presStyleCnt="4" custScaleX="157882" custScaleY="1878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F64099C-2FEA-41DB-93BE-9420086B2D38}" type="pres">
      <dgm:prSet presAssocID="{B2569028-0E3B-443A-BDFD-84AF572A9514}" presName="spaceRect" presStyleCnt="0"/>
      <dgm:spPr/>
    </dgm:pt>
    <dgm:pt modelId="{148252F5-E0DC-48F1-8337-799FBFB314AF}" type="pres">
      <dgm:prSet presAssocID="{B2569028-0E3B-443A-BDFD-84AF572A9514}" presName="textRect" presStyleLbl="revTx" presStyleIdx="0" presStyleCnt="4" custScaleY="156055">
        <dgm:presLayoutVars>
          <dgm:chMax val="1"/>
          <dgm:chPref val="1"/>
        </dgm:presLayoutVars>
      </dgm:prSet>
      <dgm:spPr/>
    </dgm:pt>
    <dgm:pt modelId="{D42B41C4-49DB-4A3C-B9D9-BBF9F76F7D8C}" type="pres">
      <dgm:prSet presAssocID="{11D4F45E-7993-4005-8C6E-357294B8AAD7}" presName="sibTrans" presStyleLbl="sibTrans2D1" presStyleIdx="0" presStyleCnt="0"/>
      <dgm:spPr/>
    </dgm:pt>
    <dgm:pt modelId="{C96AB34D-E9C7-43E5-BB27-11C572E165AE}" type="pres">
      <dgm:prSet presAssocID="{D57A5E05-2E71-4F41-A15C-28D1EF986C98}" presName="compNode" presStyleCnt="0"/>
      <dgm:spPr/>
    </dgm:pt>
    <dgm:pt modelId="{124A0A0F-BA0D-421A-9BDE-DA387FE431ED}" type="pres">
      <dgm:prSet presAssocID="{D57A5E05-2E71-4F41-A15C-28D1EF986C98}" presName="iconBgRect" presStyleLbl="bgShp" presStyleIdx="1" presStyleCnt="4" custScaleY="133502"/>
      <dgm:spPr/>
    </dgm:pt>
    <dgm:pt modelId="{4D497C65-49A1-4F25-A21E-8B9FEB9C6F20}" type="pres">
      <dgm:prSet presAssocID="{D57A5E05-2E71-4F41-A15C-28D1EF986C98}" presName="iconRect" presStyleLbl="node1" presStyleIdx="1" presStyleCnt="4" custScaleY="1917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B9C0E9A-5655-4B6E-8FBB-A01B468AEF5D}" type="pres">
      <dgm:prSet presAssocID="{D57A5E05-2E71-4F41-A15C-28D1EF986C98}" presName="spaceRect" presStyleCnt="0"/>
      <dgm:spPr/>
    </dgm:pt>
    <dgm:pt modelId="{7117F924-47D2-4E29-89E6-114B22C0648C}" type="pres">
      <dgm:prSet presAssocID="{D57A5E05-2E71-4F41-A15C-28D1EF986C98}" presName="textRect" presStyleLbl="revTx" presStyleIdx="1" presStyleCnt="4" custScaleY="178266">
        <dgm:presLayoutVars>
          <dgm:chMax val="1"/>
          <dgm:chPref val="1"/>
        </dgm:presLayoutVars>
      </dgm:prSet>
      <dgm:spPr/>
    </dgm:pt>
    <dgm:pt modelId="{D5C01DCE-5B01-4FE9-A906-D4BA9D533482}" type="pres">
      <dgm:prSet presAssocID="{9D607762-4BD7-4C49-AD35-5462053888DF}" presName="sibTrans" presStyleLbl="sibTrans2D1" presStyleIdx="0" presStyleCnt="0"/>
      <dgm:spPr/>
    </dgm:pt>
    <dgm:pt modelId="{097DCF45-3E94-465F-A767-01C60548C3DF}" type="pres">
      <dgm:prSet presAssocID="{C83B2F96-5F5D-4B21-B084-A430ADDAFFCD}" presName="compNode" presStyleCnt="0"/>
      <dgm:spPr/>
    </dgm:pt>
    <dgm:pt modelId="{2DCE45D6-5A2C-4001-BF01-71518D345864}" type="pres">
      <dgm:prSet presAssocID="{C83B2F96-5F5D-4B21-B084-A430ADDAFFCD}" presName="iconBgRect" presStyleLbl="bgShp" presStyleIdx="2" presStyleCnt="4" custScaleY="125973"/>
      <dgm:spPr/>
    </dgm:pt>
    <dgm:pt modelId="{6F6005BA-DBAF-425C-815F-3A2D591E4D31}" type="pres">
      <dgm:prSet presAssocID="{C83B2F96-5F5D-4B21-B084-A430ADDAFFCD}" presName="iconRect" presStyleLbl="node1" presStyleIdx="2" presStyleCnt="4" custScaleY="17872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ale"/>
        </a:ext>
      </dgm:extLst>
    </dgm:pt>
    <dgm:pt modelId="{8ECED2F4-BCBF-4956-A6BA-26047F970889}" type="pres">
      <dgm:prSet presAssocID="{C83B2F96-5F5D-4B21-B084-A430ADDAFFCD}" presName="spaceRect" presStyleCnt="0"/>
      <dgm:spPr/>
    </dgm:pt>
    <dgm:pt modelId="{4FFBF46B-EC74-40A7-853A-D27938904314}" type="pres">
      <dgm:prSet presAssocID="{C83B2F96-5F5D-4B21-B084-A430ADDAFFCD}" presName="textRect" presStyleLbl="revTx" presStyleIdx="2" presStyleCnt="4" custScaleY="130031">
        <dgm:presLayoutVars>
          <dgm:chMax val="1"/>
          <dgm:chPref val="1"/>
        </dgm:presLayoutVars>
      </dgm:prSet>
      <dgm:spPr/>
    </dgm:pt>
    <dgm:pt modelId="{28FD2270-9865-4978-AE02-108503E4B6E1}" type="pres">
      <dgm:prSet presAssocID="{E06F22FB-9DAA-4836-BF64-1BC822956329}" presName="sibTrans" presStyleLbl="sibTrans2D1" presStyleIdx="0" presStyleCnt="0"/>
      <dgm:spPr/>
    </dgm:pt>
    <dgm:pt modelId="{57CCE735-0C3E-4E07-97A2-2867F97488F9}" type="pres">
      <dgm:prSet presAssocID="{DA1AA954-138F-4B04-893A-A8C8EF5B1261}" presName="compNode" presStyleCnt="0"/>
      <dgm:spPr/>
    </dgm:pt>
    <dgm:pt modelId="{7C355D8F-CDC9-4493-B933-AA49776B85D0}" type="pres">
      <dgm:prSet presAssocID="{DA1AA954-138F-4B04-893A-A8C8EF5B1261}" presName="iconBgRect" presStyleLbl="bgShp" presStyleIdx="3" presStyleCnt="4" custScaleY="127872"/>
      <dgm:spPr/>
    </dgm:pt>
    <dgm:pt modelId="{3C9F853D-8E2F-425F-BEA0-D27C49FBF721}" type="pres">
      <dgm:prSet presAssocID="{DA1AA954-138F-4B04-893A-A8C8EF5B1261}" presName="iconRect" presStyleLbl="node1" presStyleIdx="3" presStyleCnt="4" custScaleX="116034" custScaleY="15128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ADF8A1D3-C23C-45F9-BC4E-CB3B46F9AFCA}" type="pres">
      <dgm:prSet presAssocID="{DA1AA954-138F-4B04-893A-A8C8EF5B1261}" presName="spaceRect" presStyleCnt="0"/>
      <dgm:spPr/>
    </dgm:pt>
    <dgm:pt modelId="{97EED389-D3FE-4C02-8767-0A567D901426}" type="pres">
      <dgm:prSet presAssocID="{DA1AA954-138F-4B04-893A-A8C8EF5B1261}" presName="textRect" presStyleLbl="revTx" presStyleIdx="3" presStyleCnt="4" custScaleY="114106" custLinFactNeighborX="66" custLinFactNeighborY="14490">
        <dgm:presLayoutVars>
          <dgm:chMax val="1"/>
          <dgm:chPref val="1"/>
        </dgm:presLayoutVars>
      </dgm:prSet>
      <dgm:spPr/>
    </dgm:pt>
  </dgm:ptLst>
  <dgm:cxnLst>
    <dgm:cxn modelId="{BB3F1E0C-041A-408F-8FAB-D76F00E99221}" srcId="{2FAB8164-24FD-4D2B-8804-DC94309B367D}" destId="{DA1AA954-138F-4B04-893A-A8C8EF5B1261}" srcOrd="3" destOrd="0" parTransId="{1F1BBE83-4D20-490C-B487-0017100BFB0E}" sibTransId="{6CE6D2F4-2E0E-463B-905F-ED2C9729FBBB}"/>
    <dgm:cxn modelId="{7D69B210-4E13-4E53-B6B5-04BDCB7F3066}" type="presOf" srcId="{E06F22FB-9DAA-4836-BF64-1BC822956329}" destId="{28FD2270-9865-4978-AE02-108503E4B6E1}" srcOrd="0" destOrd="0" presId="urn:microsoft.com/office/officeart/2018/2/layout/IconCircleList"/>
    <dgm:cxn modelId="{292A9765-8932-49C3-BB9D-A88A84DCC5CD}" type="presOf" srcId="{2FAB8164-24FD-4D2B-8804-DC94309B367D}" destId="{C85B627E-6C52-40AD-A737-F749FDCD01B7}" srcOrd="0" destOrd="0" presId="urn:microsoft.com/office/officeart/2018/2/layout/IconCircleList"/>
    <dgm:cxn modelId="{56252D6E-D674-4624-B975-52AE97E547AE}" type="presOf" srcId="{11D4F45E-7993-4005-8C6E-357294B8AAD7}" destId="{D42B41C4-49DB-4A3C-B9D9-BBF9F76F7D8C}" srcOrd="0" destOrd="0" presId="urn:microsoft.com/office/officeart/2018/2/layout/IconCircleList"/>
    <dgm:cxn modelId="{A47A604E-AC64-4826-B125-94C494CC5842}" type="presOf" srcId="{D57A5E05-2E71-4F41-A15C-28D1EF986C98}" destId="{7117F924-47D2-4E29-89E6-114B22C0648C}" srcOrd="0" destOrd="0" presId="urn:microsoft.com/office/officeart/2018/2/layout/IconCircleList"/>
    <dgm:cxn modelId="{37B1DC92-9419-49B7-9BDB-F2DFF47BE585}" type="presOf" srcId="{B2569028-0E3B-443A-BDFD-84AF572A9514}" destId="{148252F5-E0DC-48F1-8337-799FBFB314AF}" srcOrd="0" destOrd="0" presId="urn:microsoft.com/office/officeart/2018/2/layout/IconCircleList"/>
    <dgm:cxn modelId="{F30C76A4-BE19-4433-838E-EA8D3677E255}" type="presOf" srcId="{C83B2F96-5F5D-4B21-B084-A430ADDAFFCD}" destId="{4FFBF46B-EC74-40A7-853A-D27938904314}" srcOrd="0" destOrd="0" presId="urn:microsoft.com/office/officeart/2018/2/layout/IconCircleList"/>
    <dgm:cxn modelId="{E08609B6-F452-46F2-BB65-3B60B219B3AC}" type="presOf" srcId="{9D607762-4BD7-4C49-AD35-5462053888DF}" destId="{D5C01DCE-5B01-4FE9-A906-D4BA9D533482}" srcOrd="0" destOrd="0" presId="urn:microsoft.com/office/officeart/2018/2/layout/IconCircleList"/>
    <dgm:cxn modelId="{C23652C7-8F55-4992-9FCC-F67742D569DA}" type="presOf" srcId="{DA1AA954-138F-4B04-893A-A8C8EF5B1261}" destId="{97EED389-D3FE-4C02-8767-0A567D901426}" srcOrd="0" destOrd="0" presId="urn:microsoft.com/office/officeart/2018/2/layout/IconCircleList"/>
    <dgm:cxn modelId="{88049DEF-55C8-48D2-837C-69623F3227A6}" srcId="{2FAB8164-24FD-4D2B-8804-DC94309B367D}" destId="{C83B2F96-5F5D-4B21-B084-A430ADDAFFCD}" srcOrd="2" destOrd="0" parTransId="{25F2BCF2-47E8-4A0A-8B7E-A3AD6DAF5ED5}" sibTransId="{E06F22FB-9DAA-4836-BF64-1BC822956329}"/>
    <dgm:cxn modelId="{0C12BEF0-1887-489F-BB8F-30F1D878A79D}" srcId="{2FAB8164-24FD-4D2B-8804-DC94309B367D}" destId="{B2569028-0E3B-443A-BDFD-84AF572A9514}" srcOrd="0" destOrd="0" parTransId="{D1DD9CE8-FBD5-4973-AF33-3B5A2D5EBB34}" sibTransId="{11D4F45E-7993-4005-8C6E-357294B8AAD7}"/>
    <dgm:cxn modelId="{C961FFF3-8B1E-4726-97A2-45F0B5AEBE10}" srcId="{2FAB8164-24FD-4D2B-8804-DC94309B367D}" destId="{D57A5E05-2E71-4F41-A15C-28D1EF986C98}" srcOrd="1" destOrd="0" parTransId="{D6FAFEA1-C0A2-40C4-9A4A-26D3508AD4AC}" sibTransId="{9D607762-4BD7-4C49-AD35-5462053888DF}"/>
    <dgm:cxn modelId="{5384757C-D170-42A1-96E5-5BB77DCE0DF3}" type="presParOf" srcId="{C85B627E-6C52-40AD-A737-F749FDCD01B7}" destId="{23D5C8D5-DAFD-4D60-AF91-C91E3672DA1D}" srcOrd="0" destOrd="0" presId="urn:microsoft.com/office/officeart/2018/2/layout/IconCircleList"/>
    <dgm:cxn modelId="{9AD919FC-F6D9-403B-BE55-D07A0235E87E}" type="presParOf" srcId="{23D5C8D5-DAFD-4D60-AF91-C91E3672DA1D}" destId="{F20BC41D-F40B-46A7-8D46-826466B44853}" srcOrd="0" destOrd="0" presId="urn:microsoft.com/office/officeart/2018/2/layout/IconCircleList"/>
    <dgm:cxn modelId="{53E6DC03-08D4-409F-ADAC-C4D7220D59C0}" type="presParOf" srcId="{F20BC41D-F40B-46A7-8D46-826466B44853}" destId="{61AC7044-4576-41F6-9706-DF62433B5C23}" srcOrd="0" destOrd="0" presId="urn:microsoft.com/office/officeart/2018/2/layout/IconCircleList"/>
    <dgm:cxn modelId="{FA39F807-D732-44F1-8E9E-3FCD8CA52FBA}" type="presParOf" srcId="{F20BC41D-F40B-46A7-8D46-826466B44853}" destId="{B15F18DD-4B87-40EB-94C5-1D8338B6ADBB}" srcOrd="1" destOrd="0" presId="urn:microsoft.com/office/officeart/2018/2/layout/IconCircleList"/>
    <dgm:cxn modelId="{CBAD8172-BFF7-4445-9FB5-33B421EE5E60}" type="presParOf" srcId="{F20BC41D-F40B-46A7-8D46-826466B44853}" destId="{1F64099C-2FEA-41DB-93BE-9420086B2D38}" srcOrd="2" destOrd="0" presId="urn:microsoft.com/office/officeart/2018/2/layout/IconCircleList"/>
    <dgm:cxn modelId="{D99BC5A2-7281-4D30-BC1C-9E5399E19B8A}" type="presParOf" srcId="{F20BC41D-F40B-46A7-8D46-826466B44853}" destId="{148252F5-E0DC-48F1-8337-799FBFB314AF}" srcOrd="3" destOrd="0" presId="urn:microsoft.com/office/officeart/2018/2/layout/IconCircleList"/>
    <dgm:cxn modelId="{52A19369-9506-4507-A481-B67D94F91252}" type="presParOf" srcId="{23D5C8D5-DAFD-4D60-AF91-C91E3672DA1D}" destId="{D42B41C4-49DB-4A3C-B9D9-BBF9F76F7D8C}" srcOrd="1" destOrd="0" presId="urn:microsoft.com/office/officeart/2018/2/layout/IconCircleList"/>
    <dgm:cxn modelId="{6DC65605-A501-4D48-9E19-59AA5762F0E3}" type="presParOf" srcId="{23D5C8D5-DAFD-4D60-AF91-C91E3672DA1D}" destId="{C96AB34D-E9C7-43E5-BB27-11C572E165AE}" srcOrd="2" destOrd="0" presId="urn:microsoft.com/office/officeart/2018/2/layout/IconCircleList"/>
    <dgm:cxn modelId="{F38C24E5-DD4D-4869-8433-B84794312A14}" type="presParOf" srcId="{C96AB34D-E9C7-43E5-BB27-11C572E165AE}" destId="{124A0A0F-BA0D-421A-9BDE-DA387FE431ED}" srcOrd="0" destOrd="0" presId="urn:microsoft.com/office/officeart/2018/2/layout/IconCircleList"/>
    <dgm:cxn modelId="{61C959DA-170A-424D-9D33-47146243D5FC}" type="presParOf" srcId="{C96AB34D-E9C7-43E5-BB27-11C572E165AE}" destId="{4D497C65-49A1-4F25-A21E-8B9FEB9C6F20}" srcOrd="1" destOrd="0" presId="urn:microsoft.com/office/officeart/2018/2/layout/IconCircleList"/>
    <dgm:cxn modelId="{334EA96A-B2A1-4889-88D1-123BCCDA6DEC}" type="presParOf" srcId="{C96AB34D-E9C7-43E5-BB27-11C572E165AE}" destId="{2B9C0E9A-5655-4B6E-8FBB-A01B468AEF5D}" srcOrd="2" destOrd="0" presId="urn:microsoft.com/office/officeart/2018/2/layout/IconCircleList"/>
    <dgm:cxn modelId="{D1C87BD8-1778-4A77-B2BB-83AE562714F4}" type="presParOf" srcId="{C96AB34D-E9C7-43E5-BB27-11C572E165AE}" destId="{7117F924-47D2-4E29-89E6-114B22C0648C}" srcOrd="3" destOrd="0" presId="urn:microsoft.com/office/officeart/2018/2/layout/IconCircleList"/>
    <dgm:cxn modelId="{8967C308-558D-46A1-90AC-2943B63B6197}" type="presParOf" srcId="{23D5C8D5-DAFD-4D60-AF91-C91E3672DA1D}" destId="{D5C01DCE-5B01-4FE9-A906-D4BA9D533482}" srcOrd="3" destOrd="0" presId="urn:microsoft.com/office/officeart/2018/2/layout/IconCircleList"/>
    <dgm:cxn modelId="{AF21FBA4-21BF-4351-B98F-602445E9E7E7}" type="presParOf" srcId="{23D5C8D5-DAFD-4D60-AF91-C91E3672DA1D}" destId="{097DCF45-3E94-465F-A767-01C60548C3DF}" srcOrd="4" destOrd="0" presId="urn:microsoft.com/office/officeart/2018/2/layout/IconCircleList"/>
    <dgm:cxn modelId="{F3A81903-371C-4B62-B223-0F111B16E47D}" type="presParOf" srcId="{097DCF45-3E94-465F-A767-01C60548C3DF}" destId="{2DCE45D6-5A2C-4001-BF01-71518D345864}" srcOrd="0" destOrd="0" presId="urn:microsoft.com/office/officeart/2018/2/layout/IconCircleList"/>
    <dgm:cxn modelId="{161E3015-5C09-457C-A43F-73AE81C672F6}" type="presParOf" srcId="{097DCF45-3E94-465F-A767-01C60548C3DF}" destId="{6F6005BA-DBAF-425C-815F-3A2D591E4D31}" srcOrd="1" destOrd="0" presId="urn:microsoft.com/office/officeart/2018/2/layout/IconCircleList"/>
    <dgm:cxn modelId="{F51E106E-EA24-46CA-A402-049B84C435F6}" type="presParOf" srcId="{097DCF45-3E94-465F-A767-01C60548C3DF}" destId="{8ECED2F4-BCBF-4956-A6BA-26047F970889}" srcOrd="2" destOrd="0" presId="urn:microsoft.com/office/officeart/2018/2/layout/IconCircleList"/>
    <dgm:cxn modelId="{07FA08BF-C380-496B-A974-F113201CF503}" type="presParOf" srcId="{097DCF45-3E94-465F-A767-01C60548C3DF}" destId="{4FFBF46B-EC74-40A7-853A-D27938904314}" srcOrd="3" destOrd="0" presId="urn:microsoft.com/office/officeart/2018/2/layout/IconCircleList"/>
    <dgm:cxn modelId="{9FDA7A03-667C-48FF-AD44-0803F4DDEF7F}" type="presParOf" srcId="{23D5C8D5-DAFD-4D60-AF91-C91E3672DA1D}" destId="{28FD2270-9865-4978-AE02-108503E4B6E1}" srcOrd="5" destOrd="0" presId="urn:microsoft.com/office/officeart/2018/2/layout/IconCircleList"/>
    <dgm:cxn modelId="{CE91376F-A16E-4C03-9C7C-4F3962B868B7}" type="presParOf" srcId="{23D5C8D5-DAFD-4D60-AF91-C91E3672DA1D}" destId="{57CCE735-0C3E-4E07-97A2-2867F97488F9}" srcOrd="6" destOrd="0" presId="urn:microsoft.com/office/officeart/2018/2/layout/IconCircleList"/>
    <dgm:cxn modelId="{877C07C8-70E5-444C-B4E8-CD468ED2DD17}" type="presParOf" srcId="{57CCE735-0C3E-4E07-97A2-2867F97488F9}" destId="{7C355D8F-CDC9-4493-B933-AA49776B85D0}" srcOrd="0" destOrd="0" presId="urn:microsoft.com/office/officeart/2018/2/layout/IconCircleList"/>
    <dgm:cxn modelId="{EB990269-1B61-4801-8D37-F4BA77774F6C}" type="presParOf" srcId="{57CCE735-0C3E-4E07-97A2-2867F97488F9}" destId="{3C9F853D-8E2F-425F-BEA0-D27C49FBF721}" srcOrd="1" destOrd="0" presId="urn:microsoft.com/office/officeart/2018/2/layout/IconCircleList"/>
    <dgm:cxn modelId="{16FB92D9-8087-40F2-9D6C-25B0D56EF0A3}" type="presParOf" srcId="{57CCE735-0C3E-4E07-97A2-2867F97488F9}" destId="{ADF8A1D3-C23C-45F9-BC4E-CB3B46F9AFCA}" srcOrd="2" destOrd="0" presId="urn:microsoft.com/office/officeart/2018/2/layout/IconCircleList"/>
    <dgm:cxn modelId="{9F02B067-7B01-4209-9106-0315F1024EF2}" type="presParOf" srcId="{57CCE735-0C3E-4E07-97A2-2867F97488F9}" destId="{97EED389-D3FE-4C02-8767-0A567D90142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C7044-4576-41F6-9706-DF62433B5C23}">
      <dsp:nvSpPr>
        <dsp:cNvPr id="0" name=""/>
        <dsp:cNvSpPr/>
      </dsp:nvSpPr>
      <dsp:spPr>
        <a:xfrm>
          <a:off x="90611" y="383535"/>
          <a:ext cx="899982" cy="15611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F18DD-4B87-40EB-94C5-1D8338B6ADBB}">
      <dsp:nvSpPr>
        <dsp:cNvPr id="0" name=""/>
        <dsp:cNvSpPr/>
      </dsp:nvSpPr>
      <dsp:spPr>
        <a:xfrm>
          <a:off x="128538" y="673719"/>
          <a:ext cx="824127" cy="9808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252F5-E0DC-48F1-8337-799FBFB314AF}">
      <dsp:nvSpPr>
        <dsp:cNvPr id="0" name=""/>
        <dsp:cNvSpPr/>
      </dsp:nvSpPr>
      <dsp:spPr>
        <a:xfrm>
          <a:off x="1183447" y="461887"/>
          <a:ext cx="2121387" cy="1404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Combines </a:t>
          </a:r>
          <a:r>
            <a:rPr lang="en-US" sz="24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mobility, variety, and affordability.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83447" y="461887"/>
        <a:ext cx="2121387" cy="1404467"/>
      </dsp:txXfrm>
    </dsp:sp>
    <dsp:sp modelId="{124A0A0F-BA0D-421A-9BDE-DA387FE431ED}">
      <dsp:nvSpPr>
        <dsp:cNvPr id="0" name=""/>
        <dsp:cNvSpPr/>
      </dsp:nvSpPr>
      <dsp:spPr>
        <a:xfrm>
          <a:off x="3674470" y="563374"/>
          <a:ext cx="899982" cy="12014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97C65-49A1-4F25-A21E-8B9FEB9C6F20}">
      <dsp:nvSpPr>
        <dsp:cNvPr id="0" name=""/>
        <dsp:cNvSpPr/>
      </dsp:nvSpPr>
      <dsp:spPr>
        <a:xfrm>
          <a:off x="3863466" y="663689"/>
          <a:ext cx="521989" cy="1000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7F924-47D2-4E29-89E6-114B22C0648C}">
      <dsp:nvSpPr>
        <dsp:cNvPr id="0" name=""/>
        <dsp:cNvSpPr/>
      </dsp:nvSpPr>
      <dsp:spPr>
        <a:xfrm>
          <a:off x="4767306" y="361940"/>
          <a:ext cx="2121387" cy="160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Fixed stores: </a:t>
          </a:r>
          <a:r>
            <a:rPr lang="en-US" sz="2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limited selection &amp; expensive.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67306" y="361940"/>
        <a:ext cx="2121387" cy="1604362"/>
      </dsp:txXfrm>
    </dsp:sp>
    <dsp:sp modelId="{2DCE45D6-5A2C-4001-BF01-71518D345864}">
      <dsp:nvSpPr>
        <dsp:cNvPr id="0" name=""/>
        <dsp:cNvSpPr/>
      </dsp:nvSpPr>
      <dsp:spPr>
        <a:xfrm>
          <a:off x="90611" y="2701123"/>
          <a:ext cx="899982" cy="113373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005BA-DBAF-425C-815F-3A2D591E4D31}">
      <dsp:nvSpPr>
        <dsp:cNvPr id="0" name=""/>
        <dsp:cNvSpPr/>
      </dsp:nvSpPr>
      <dsp:spPr>
        <a:xfrm>
          <a:off x="279608" y="2801517"/>
          <a:ext cx="521989" cy="932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BF46B-EC74-40A7-853A-D27938904314}">
      <dsp:nvSpPr>
        <dsp:cNvPr id="0" name=""/>
        <dsp:cNvSpPr/>
      </dsp:nvSpPr>
      <dsp:spPr>
        <a:xfrm>
          <a:off x="1183447" y="2682862"/>
          <a:ext cx="2121387" cy="117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Online stores: </a:t>
          </a:r>
          <a:r>
            <a:rPr lang="en-US" sz="2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high shipping costs, slow delivery.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83447" y="2682862"/>
        <a:ext cx="2121387" cy="1170256"/>
      </dsp:txXfrm>
    </dsp:sp>
    <dsp:sp modelId="{7C355D8F-CDC9-4493-B933-AA49776B85D0}">
      <dsp:nvSpPr>
        <dsp:cNvPr id="0" name=""/>
        <dsp:cNvSpPr/>
      </dsp:nvSpPr>
      <dsp:spPr>
        <a:xfrm>
          <a:off x="3674470" y="2692578"/>
          <a:ext cx="899982" cy="11508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F853D-8E2F-425F-BEA0-D27C49FBF721}">
      <dsp:nvSpPr>
        <dsp:cNvPr id="0" name=""/>
        <dsp:cNvSpPr/>
      </dsp:nvSpPr>
      <dsp:spPr>
        <a:xfrm>
          <a:off x="3821618" y="2873139"/>
          <a:ext cx="605685" cy="7897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ED389-D3FE-4C02-8767-0A567D901426}">
      <dsp:nvSpPr>
        <dsp:cNvPr id="0" name=""/>
        <dsp:cNvSpPr/>
      </dsp:nvSpPr>
      <dsp:spPr>
        <a:xfrm>
          <a:off x="4768706" y="2884931"/>
          <a:ext cx="2121387" cy="102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Truck also acts as a </a:t>
          </a:r>
          <a:r>
            <a:rPr lang="en-US" sz="24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community hub</a:t>
          </a:r>
          <a:r>
            <a:rPr lang="en-US" sz="2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→ cultural exchange &amp; social ties.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68706" y="2884931"/>
        <a:ext cx="2121387" cy="1026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C7DFC-427E-4FF1-8996-86C65949F5B3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93B28-4383-4407-986A-46611BF16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4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93B28-4383-4407-986A-46611BF162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6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7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12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6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2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9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7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7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698B8-7FE6-4807-B745-69EA2DDA709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89D6B-8F98-454E-9077-39762FCA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5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rdorintelligence.com/" TargetMode="External"/><Relationship Id="rId3" Type="http://schemas.openxmlformats.org/officeDocument/2006/relationships/hyperlink" Target="https://www.grandviewresearch.com/industry-analysis/ethnic-food-market-report" TargetMode="External"/><Relationship Id="rId7" Type="http://schemas.openxmlformats.org/officeDocument/2006/relationships/hyperlink" Target="https://www.grandviewresearch.com/" TargetMode="External"/><Relationship Id="rId2" Type="http://schemas.openxmlformats.org/officeDocument/2006/relationships/hyperlink" Target="https://www.scribd.com/document/463601714/10-1108-00070709010141460-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enresearch.com/industry-reports/usa-ethnic-food-market" TargetMode="External"/><Relationship Id="rId11" Type="http://schemas.openxmlformats.org/officeDocument/2006/relationships/hyperlink" Target="https://vsglobal.co.in/import-and-export-logistics/" TargetMode="External"/><Relationship Id="rId5" Type="http://schemas.openxmlformats.org/officeDocument/2006/relationships/hyperlink" Target="https://www.gminsights.com/" TargetMode="External"/><Relationship Id="rId10" Type="http://schemas.openxmlformats.org/officeDocument/2006/relationships/hyperlink" Target="https://www.zionmarketresearch.com/" TargetMode="External"/><Relationship Id="rId4" Type="http://schemas.openxmlformats.org/officeDocument/2006/relationships/hyperlink" Target="https://www.fortunebusinessinsights.com/ethnic-foods-market-102264" TargetMode="External"/><Relationship Id="rId9" Type="http://schemas.openxmlformats.org/officeDocument/2006/relationships/hyperlink" Target="https://www.technavio.com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wresearch.org/internet/fact-sheet/social-media/" TargetMode="External"/><Relationship Id="rId3" Type="http://schemas.openxmlformats.org/officeDocument/2006/relationships/hyperlink" Target="https://kerinmarketing.com/2021/10/20/global-cuisine-in-the-supermarket/?utm_source" TargetMode="External"/><Relationship Id="rId7" Type="http://schemas.openxmlformats.org/officeDocument/2006/relationships/hyperlink" Target="https://www.mccormickfona.com/articles/2015/12/savory-ethnic-foods" TargetMode="External"/><Relationship Id="rId2" Type="http://schemas.openxmlformats.org/officeDocument/2006/relationships/hyperlink" Target="http://about:bl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isworld.com/united-states/industry/ethnic-supermarkets/4333/" TargetMode="External"/><Relationship Id="rId5" Type="http://schemas.openxmlformats.org/officeDocument/2006/relationships/hyperlink" Target="https://www.grandviewresearch.com/industry-analysis/ethnic-food-market-report" TargetMode="External"/><Relationship Id="rId4" Type="http://schemas.openxmlformats.org/officeDocument/2006/relationships/hyperlink" Target="https://www.tokinomo.com/blog/retail-ethnic-food-aisle?utm_sourc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21835-B2E0-F9CF-3A5D-3A90757CD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7279" y="354123"/>
            <a:ext cx="6251110" cy="135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dirty="0">
                <a:latin typeface="Times New Roman"/>
                <a:cs typeface="Times New Roman"/>
              </a:rPr>
              <a:t> Mobile International Grocery Store</a:t>
            </a:r>
          </a:p>
        </p:txBody>
      </p:sp>
      <p:pic>
        <p:nvPicPr>
          <p:cNvPr id="24" name="Picture 23" descr="Fruits and vegetables in bags">
            <a:extLst>
              <a:ext uri="{FF2B5EF4-FFF2-40B4-BE49-F238E27FC236}">
                <a16:creationId xmlns:a16="http://schemas.microsoft.com/office/drawing/2014/main" id="{5CFA37CB-A439-74C4-2A5B-F20B9319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271" r="13397" b="-1"/>
          <a:stretch>
            <a:fillRect/>
          </a:stretch>
        </p:blipFill>
        <p:spPr>
          <a:xfrm>
            <a:off x="0" y="10"/>
            <a:ext cx="5297761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0A3D7-93A3-547A-9CD2-6123AEACA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algn="l"/>
            <a:r>
              <a:rPr lang="en-US" sz="2800" b="1" dirty="0">
                <a:latin typeface="Times New Roman"/>
                <a:cs typeface="Times New Roman"/>
              </a:rPr>
              <a:t>Tagline: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“Your Home Across Borders”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Brave Madeya 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Manakdeep Kaur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Daniel Nii Nortey Saba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9502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300C-F415-8FB3-B3E8-0F740A89F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62" y="277721"/>
            <a:ext cx="3455821" cy="936683"/>
          </a:xfrm>
        </p:spPr>
        <p:txBody>
          <a:bodyPr anchor="b"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4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0B33FA-7B43-C465-3A53-4E1DF01180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3840" y="1360399"/>
            <a:ext cx="4546005" cy="4749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Logo: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Vibrant colors (black olives, turmeric, olive green), modern icons, in a bowl → diversity &amp; unity.</a:t>
            </a:r>
            <a:endParaRPr lang="en-US" altLang="en-US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Slogan: </a:t>
            </a:r>
            <a:r>
              <a:rPr lang="en-US" b="1" dirty="0">
                <a:latin typeface="Times New Roman"/>
                <a:cs typeface="Times New Roman"/>
              </a:rPr>
              <a:t>“Your Home Across Borders”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Truck exterior, product packaging &amp; app design reflect branding.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MG_256">
            <a:extLst>
              <a:ext uri="{FF2B5EF4-FFF2-40B4-BE49-F238E27FC236}">
                <a16:creationId xmlns:a16="http://schemas.microsoft.com/office/drawing/2014/main" id="{F1B99579-7645-84C5-20BB-50721B886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18" y="1452958"/>
            <a:ext cx="5699699" cy="3961394"/>
          </a:xfrm>
          <a:prstGeom prst="rect">
            <a:avLst/>
          </a:prstGeom>
          <a:noFill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781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7100F-AD36-BED0-83F3-8FF195A4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91" y="450473"/>
            <a:ext cx="4368602" cy="1525745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Channels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FDBED9-42B8-6F80-A894-F617538D56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479" y="2648359"/>
            <a:ext cx="5952997" cy="4166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Instagram, TikTok, Facebook, X.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Ads: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search + predictive targeting.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Email/SMS: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 updates &amp; promotions.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Flyers: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 weekly specials.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Channels chosen for high engagement with target audience.</a:t>
            </a:r>
          </a:p>
        </p:txBody>
      </p:sp>
      <p:pic>
        <p:nvPicPr>
          <p:cNvPr id="5" name="Picture 4" descr="A close up of a phone&#10;&#10;AI-generated content may be incorrect.">
            <a:extLst>
              <a:ext uri="{FF2B5EF4-FFF2-40B4-BE49-F238E27FC236}">
                <a16:creationId xmlns:a16="http://schemas.microsoft.com/office/drawing/2014/main" id="{73FB335F-D07E-F5FB-185D-FD0557147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r="24641"/>
          <a:stretch>
            <a:fillRect/>
          </a:stretch>
        </p:blipFill>
        <p:spPr>
          <a:xfrm>
            <a:off x="6230146" y="10"/>
            <a:ext cx="596033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6539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7A967-C1AA-3030-92C8-B12052BA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Strategy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6F3C20-BBEF-C6FB-E03C-20441D99B8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Value-based pricing: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Reflects convenience, authenticity, cultural significance.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 items: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$2–$8.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Premium items: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$10–$20.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Bundles: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“Taste of Asia” $25 / “Latin American Essentials” $30.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Prices lower than specialty stores, more authentic than mainstream.</a:t>
            </a:r>
          </a:p>
        </p:txBody>
      </p:sp>
      <p:pic>
        <p:nvPicPr>
          <p:cNvPr id="7" name="Picture 6" descr="A person holding a clipboard and a price tag&#10;&#10;AI-generated content may be incorrect.">
            <a:extLst>
              <a:ext uri="{FF2B5EF4-FFF2-40B4-BE49-F238E27FC236}">
                <a16:creationId xmlns:a16="http://schemas.microsoft.com/office/drawing/2014/main" id="{583488AD-7B87-4C89-4684-73C9E049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r="1598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6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41AAE-AD7D-68D2-0CFB-99B4930B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240" y="483816"/>
            <a:ext cx="5566953" cy="1454051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Sales Channels &amp;      Retention</a:t>
            </a:r>
          </a:p>
        </p:txBody>
      </p:sp>
      <p:pic>
        <p:nvPicPr>
          <p:cNvPr id="8" name="Graphic 7" descr="Truck">
            <a:extLst>
              <a:ext uri="{FF2B5EF4-FFF2-40B4-BE49-F238E27FC236}">
                <a16:creationId xmlns:a16="http://schemas.microsoft.com/office/drawing/2014/main" id="{4C6BCFAB-BA4B-B924-BC1C-F9298B768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5D478D6-B4F8-7CFB-34C8-5A21982552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1747" y="2136546"/>
            <a:ext cx="5476445" cy="40086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van: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Rotating route for neighborhood access.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platform: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Product browsing, pre-order &amp; pickup.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updates: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Route + inventory notifications.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retention: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Consistent schedule, face-to-face interaction,   loyalty program.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33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20AF2-AF53-2EF6-B566-A5A72CCB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53" y="219255"/>
            <a:ext cx="4818888" cy="1792425"/>
          </a:xfrm>
        </p:spPr>
        <p:txBody>
          <a:bodyPr anchor="b">
            <a:no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Appeal Explanation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4985CB-0752-8C0A-4052-8074940E59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1226" y="2660904"/>
            <a:ext cx="545896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authenticity &amp; convenience.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cultural diversity &amp; community connection.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Appeals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immigrant families, students, and food lovers.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Encourages first-time visits &amp; repeat customers.</a:t>
            </a:r>
          </a:p>
        </p:txBody>
      </p:sp>
      <p:pic>
        <p:nvPicPr>
          <p:cNvPr id="5" name="Picture 4" descr="A group of people eating food&#10;&#10;AI-generated content may be incorrect.">
            <a:extLst>
              <a:ext uri="{FF2B5EF4-FFF2-40B4-BE49-F238E27FC236}">
                <a16:creationId xmlns:a16="http://schemas.microsoft.com/office/drawing/2014/main" id="{A6519048-1E35-BC19-C810-566C21BC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979288"/>
            <a:ext cx="5458968" cy="48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0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41D76B-B288-994B-706E-2421D99C09E7}"/>
              </a:ext>
            </a:extLst>
          </p:cNvPr>
          <p:cNvSpPr txBox="1"/>
          <p:nvPr/>
        </p:nvSpPr>
        <p:spPr>
          <a:xfrm>
            <a:off x="1030224" y="8534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Times New Roman"/>
                <a:ea typeface="Calibri"/>
                <a:cs typeface="Calibri"/>
              </a:rPr>
              <a:t>Promo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sz="2400" dirty="0">
                <a:latin typeface="Times New Roman"/>
                <a:ea typeface="Calibri"/>
                <a:cs typeface="Calibri"/>
              </a:rPr>
              <a:t>Video</a:t>
            </a:r>
            <a:endParaRPr lang="en-GB" sz="2400">
              <a:latin typeface="Times New Roman"/>
              <a:ea typeface="Calibri Light"/>
              <a:cs typeface="Calibri Light"/>
            </a:endParaRPr>
          </a:p>
        </p:txBody>
      </p:sp>
      <p:pic>
        <p:nvPicPr>
          <p:cNvPr id="2" name="Final Edit pt2">
            <a:hlinkClick r:id="" action="ppaction://media"/>
            <a:extLst>
              <a:ext uri="{FF2B5EF4-FFF2-40B4-BE49-F238E27FC236}">
                <a16:creationId xmlns:a16="http://schemas.microsoft.com/office/drawing/2014/main" id="{1F6363B8-27E5-E753-566F-87491B3F25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224" y="661416"/>
            <a:ext cx="9942576" cy="5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4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ruck with a large load of vegetables&#10;&#10;AI-generated content may be incorrect.">
            <a:extLst>
              <a:ext uri="{FF2B5EF4-FFF2-40B4-BE49-F238E27FC236}">
                <a16:creationId xmlns:a16="http://schemas.microsoft.com/office/drawing/2014/main" id="{E3451DB6-200C-A526-B23C-86B4A974A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r="-1" b="8143"/>
          <a:stretch>
            <a:fillRect/>
          </a:stretch>
        </p:blipFill>
        <p:spPr>
          <a:xfrm>
            <a:off x="-1" y="10"/>
            <a:ext cx="12211196" cy="33099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346C21-D885-2183-B571-3666B48B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9" y="4143157"/>
            <a:ext cx="4081960" cy="1509931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9F2299-EE4B-0288-5923-DB547682EA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34504" y="3916857"/>
            <a:ext cx="5888901" cy="25429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Mobile International Grocery Store delivers affordable, authentic global groceries directly to neighborhoods.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Builds community, cultural exchange, and culinary discovery.</a:t>
            </a:r>
          </a:p>
        </p:txBody>
      </p:sp>
    </p:spTree>
    <p:extLst>
      <p:ext uri="{BB962C8B-B14F-4D97-AF65-F5344CB8AC3E}">
        <p14:creationId xmlns:p14="http://schemas.microsoft.com/office/powerpoint/2010/main" val="222906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40FD-6F4A-0CFD-9166-9B3E6AF6B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1894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F40A5-343E-5A9F-2DEC-767E43EF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020"/>
            <a:ext cx="10515600" cy="496529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Elain Paulson-Box Peter Williamson, (1990). The Development of Ethnic Food in the UK, British Journal.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https://www.scribd.com/document/463601714/10-1108-00070709010141460-pdf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/>
                <a:cs typeface="Times New Roman"/>
              </a:rPr>
              <a:t>Ethnic Food Market (2025-2030).  (2024, June 23). Grand View Research.                   </a:t>
            </a:r>
            <a:r>
              <a:rPr lang="en-US" sz="1600" u="sng" dirty="0">
                <a:latin typeface="Times New Roman"/>
                <a:cs typeface="Times New Roman"/>
                <a:hlinkClick r:id="rId3"/>
              </a:rPr>
              <a:t>https://www.grandviewresearch.com/industry-analysis/ethnic-food-market-report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Processing and Processed Food. (2025, October 06). Fortune Business Insight.   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https://www.fortunebusinessinsights.com/ethnic-foods-market-102264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/>
                <a:cs typeface="Times New Roman"/>
              </a:rPr>
              <a:t>Food Technology Market. (2025, January). Global Market Insights.                                                           </a:t>
            </a:r>
            <a:r>
              <a:rPr lang="en-US" sz="1600" u="sng" dirty="0">
                <a:latin typeface="Times New Roman"/>
                <a:cs typeface="Times New Roman"/>
                <a:hlinkClick r:id="rId5"/>
              </a:rPr>
              <a:t>https://www.gminsights.com/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Meenakshi Bisht (2024, December). USA Ethnic Food Market Outlook to 2030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Research.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https://www.kenresearch.com/industry-reports/usa-ethnic-food-market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i="1" dirty="0">
                <a:latin typeface="Times New Roman"/>
                <a:cs typeface="Times New Roman"/>
              </a:rPr>
              <a:t>Online grocery market size and share</a:t>
            </a:r>
            <a:r>
              <a:rPr lang="en-US" sz="1600" dirty="0">
                <a:latin typeface="Times New Roman"/>
                <a:cs typeface="Times New Roman"/>
              </a:rPr>
              <a:t> | </a:t>
            </a:r>
            <a:r>
              <a:rPr lang="en-US" sz="1600" i="1" dirty="0">
                <a:latin typeface="Times New Roman"/>
                <a:cs typeface="Times New Roman"/>
              </a:rPr>
              <a:t>Industry report, 2033.</a:t>
            </a:r>
            <a:r>
              <a:rPr lang="en-US" sz="1600" dirty="0">
                <a:latin typeface="Times New Roman"/>
                <a:cs typeface="Times New Roman"/>
              </a:rPr>
              <a:t> (n.d.).</a:t>
            </a:r>
            <a:r>
              <a:rPr lang="en-US" sz="1600" i="1" dirty="0">
                <a:latin typeface="Times New Roman"/>
                <a:cs typeface="Times New Roman"/>
              </a:rPr>
              <a:t> Grand View Research.         </a:t>
            </a:r>
            <a:r>
              <a:rPr lang="en-US" sz="1600" u="sng" dirty="0">
                <a:latin typeface="Times New Roman"/>
                <a:cs typeface="Times New Roman"/>
                <a:hlinkClick r:id="rId7"/>
              </a:rPr>
              <a:t>https://www.grandviewresearch.com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</a:p>
          <a:p>
            <a:r>
              <a:rPr lang="en-US" sz="1600" i="1" dirty="0">
                <a:latin typeface="Times New Roman"/>
                <a:cs typeface="Times New Roman"/>
              </a:rPr>
              <a:t>Online grocery market size, share &amp; 2030 trends report.</a:t>
            </a:r>
            <a:r>
              <a:rPr lang="en-US" sz="1600" dirty="0">
                <a:latin typeface="Times New Roman"/>
                <a:cs typeface="Times New Roman"/>
              </a:rPr>
              <a:t> (2025). </a:t>
            </a:r>
            <a:r>
              <a:rPr lang="en-US" sz="1600" i="1" dirty="0">
                <a:latin typeface="Times New Roman"/>
                <a:cs typeface="Times New Roman"/>
              </a:rPr>
              <a:t>Mordor Intelligence.                                                                                                                                                                                               </a:t>
            </a:r>
            <a:r>
              <a:rPr lang="en-US" sz="1600" u="sng" dirty="0">
                <a:latin typeface="Times New Roman"/>
                <a:cs typeface="Times New Roman"/>
                <a:hlinkClick r:id="rId8"/>
              </a:rPr>
              <a:t>https://www.mordorintelligence.com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</a:p>
          <a:p>
            <a:r>
              <a:rPr lang="en-US" sz="1600" i="1" dirty="0">
                <a:latin typeface="Times New Roman"/>
                <a:cs typeface="Times New Roman"/>
              </a:rPr>
              <a:t>Online grocery delivery services market growth analysis: Size and forecast 2025–2029.</a:t>
            </a:r>
            <a:r>
              <a:rPr lang="en-US" sz="1600" dirty="0">
                <a:latin typeface="Times New Roman"/>
                <a:cs typeface="Times New Roman"/>
              </a:rPr>
              <a:t> (2025). </a:t>
            </a:r>
            <a:r>
              <a:rPr lang="en-US" sz="1600" i="1" dirty="0">
                <a:latin typeface="Times New Roman"/>
                <a:cs typeface="Times New Roman"/>
              </a:rPr>
              <a:t>Technavio. </a:t>
            </a:r>
            <a:r>
              <a:rPr lang="en-US" sz="1600" u="sng" dirty="0">
                <a:latin typeface="Times New Roman"/>
                <a:cs typeface="Times New Roman"/>
                <a:hlinkClick r:id="rId9"/>
              </a:rPr>
              <a:t>https://www.technavio.com</a:t>
            </a:r>
            <a:r>
              <a:rPr lang="en-US" sz="1600" u="sng" dirty="0">
                <a:latin typeface="Times New Roman"/>
                <a:cs typeface="Times New Roman"/>
              </a:rPr>
              <a:t> 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grocery delivery services market size, share, growth report, 2034.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(2025).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Zion Market Research.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https://www.zionmarketresearch.com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/>
                <a:cs typeface="Times New Roman"/>
              </a:rPr>
              <a:t>What is Import and Export Logistics? Difference and Specifications. (n.d.).VS Global.                              </a:t>
            </a:r>
            <a:r>
              <a:rPr lang="en-US" sz="1600" u="sng" dirty="0">
                <a:latin typeface="Times New Roman"/>
                <a:cs typeface="Times New Roman"/>
                <a:hlinkClick r:id="rId11"/>
              </a:rPr>
              <a:t>https://vsglobal.co.in/import-and-export-logistics/</a:t>
            </a:r>
            <a:endParaRPr lang="en-US" sz="1600" dirty="0">
              <a:latin typeface="Times New Roman"/>
              <a:cs typeface="Times New Roman"/>
            </a:endParaRPr>
          </a:p>
          <a:p>
            <a:endParaRPr lang="en-US" sz="17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3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675E-029C-5D19-86FF-D71337F8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189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79A1C-21E0-E394-53B2-9A61438E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019"/>
            <a:ext cx="10515600" cy="4945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Tokinomo. (2023, July 10). </a:t>
            </a:r>
            <a:r>
              <a:rPr lang="en-US" sz="1600" i="1" dirty="0">
                <a:latin typeface="Times New Roman"/>
                <a:cs typeface="Times New Roman"/>
              </a:rPr>
              <a:t>The evolution of the ethnic food aisle: How cultural diversity shapes grocery retail.  </a:t>
            </a:r>
            <a:r>
              <a:rPr lang="en-US" sz="1600" u="sng" dirty="0">
                <a:latin typeface="Times New Roman"/>
                <a:cs typeface="Times New Roman"/>
                <a:hlinkClick r:id="rId2"/>
              </a:rPr>
              <a:t> https://www.tokinomo.com/blog/retail-ethnic-food-aisle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</a:p>
          <a:p>
            <a:r>
              <a:rPr lang="en-US" sz="1600" dirty="0">
                <a:latin typeface="Times New Roman"/>
                <a:cs typeface="Times New Roman"/>
              </a:rPr>
              <a:t>Swhartley (2021, October 20) </a:t>
            </a:r>
            <a:r>
              <a:rPr lang="en-US" sz="1600" i="1" dirty="0">
                <a:latin typeface="Times New Roman"/>
                <a:cs typeface="Times New Roman"/>
              </a:rPr>
              <a:t>Global cuisine in the supermarket</a:t>
            </a:r>
            <a:r>
              <a:rPr lang="en-US" sz="1600" dirty="0">
                <a:latin typeface="Times New Roman"/>
                <a:cs typeface="Times New Roman"/>
              </a:rPr>
              <a:t>. Kerin Marketing.     </a:t>
            </a:r>
            <a:r>
              <a:rPr lang="en-US" sz="1600" u="sng" dirty="0">
                <a:latin typeface="Times New Roman"/>
                <a:cs typeface="Times New Roman"/>
                <a:hlinkClick r:id="rId3"/>
              </a:rPr>
              <a:t>https://kerinmarketing.com/2021/10/20/global-cuisine-in-the-supermarket/?utm_source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>
                <a:latin typeface="Times New Roman"/>
                <a:cs typeface="Times New Roman"/>
              </a:rPr>
              <a:t>Nicotela (2021, September 7) </a:t>
            </a:r>
            <a:r>
              <a:rPr lang="en-US" sz="1600" i="1" dirty="0">
                <a:latin typeface="Times New Roman"/>
                <a:cs typeface="Times New Roman"/>
              </a:rPr>
              <a:t>The Ethnic food aisle</a:t>
            </a:r>
            <a:r>
              <a:rPr lang="en-US" sz="1600" dirty="0">
                <a:latin typeface="Times New Roman"/>
                <a:cs typeface="Times New Roman"/>
              </a:rPr>
              <a:t>, Tokinomo.                                    </a:t>
            </a:r>
            <a:r>
              <a:rPr lang="en-US" sz="1600" u="sng" dirty="0">
                <a:latin typeface="Times New Roman"/>
                <a:cs typeface="Times New Roman"/>
                <a:hlinkClick r:id="rId4"/>
              </a:rPr>
              <a:t>https://www.tokinomo.com/blog/retail-ethnic-food-aisle?utm_source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>
                <a:latin typeface="Times New Roman"/>
                <a:cs typeface="Times New Roman"/>
              </a:rPr>
              <a:t>Grand View Research (2025). </a:t>
            </a:r>
            <a:r>
              <a:rPr lang="en-US" sz="1600" i="1" dirty="0">
                <a:latin typeface="Times New Roman"/>
                <a:cs typeface="Times New Roman"/>
              </a:rPr>
              <a:t>Ethic Food Market (2025-2030).</a:t>
            </a:r>
            <a:r>
              <a:rPr lang="en-US" sz="1600" dirty="0">
                <a:latin typeface="Times New Roman"/>
                <a:cs typeface="Times New Roman"/>
              </a:rPr>
              <a:t>Grand view research.</a:t>
            </a:r>
            <a:r>
              <a:rPr lang="en-US" sz="1600" u="sng" dirty="0">
                <a:latin typeface="Times New Roman"/>
                <a:cs typeface="Times New Roman"/>
                <a:hlinkClick r:id="rId5"/>
              </a:rPr>
              <a:t> https://www.grandviewresearch.com/industry-analysis/ethnic-food-market-report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Valerie Le (August 2025).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Ethnic Supermarkets in US – Market Research Report (2015-2030).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IBISWorld.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https://www.ibisworld.com/united-states/industry/ethnic-supermarkets/4333/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/>
                <a:cs typeface="Times New Roman"/>
              </a:rPr>
              <a:t>Imarc (2025). </a:t>
            </a:r>
            <a:r>
              <a:rPr lang="en-US" sz="1600" i="1" dirty="0">
                <a:latin typeface="Times New Roman"/>
                <a:cs typeface="Times New Roman"/>
              </a:rPr>
              <a:t>United States ethnic foods market. </a:t>
            </a:r>
            <a:r>
              <a:rPr lang="en-US" sz="1600" dirty="0">
                <a:latin typeface="Times New Roman"/>
                <a:cs typeface="Times New Roman"/>
              </a:rPr>
              <a:t>Imarc.                                                      </a:t>
            </a:r>
            <a:r>
              <a:rPr lang="en-US" sz="1600" u="sng" dirty="0">
                <a:latin typeface="Times New Roman"/>
                <a:cs typeface="Times New Roman"/>
                <a:hlinkClick r:id="rId2"/>
              </a:rPr>
              <a:t>https://www.imarcgroup.com/united-states-ethnic-foods-market?utm_source</a:t>
            </a:r>
            <a:endParaRPr lang="en-US" sz="1600" dirty="0">
              <a:latin typeface="Times New Roman"/>
              <a:cs typeface="Times New Roman"/>
              <a:hlinkClick r:id="" action="ppaction://noaction"/>
            </a:endParaRPr>
          </a:p>
          <a:p>
            <a:r>
              <a:rPr lang="en-US" sz="1600" dirty="0">
                <a:latin typeface="Times New Roman"/>
                <a:cs typeface="Times New Roman"/>
              </a:rPr>
              <a:t>Savory Ethnic Foods (2015, December 14). Mccormickfona.              </a:t>
            </a:r>
            <a:r>
              <a:rPr lang="en-US" sz="1600" u="sng" dirty="0">
                <a:latin typeface="Times New Roman"/>
                <a:cs typeface="Times New Roman"/>
                <a:hlinkClick r:id="rId7"/>
              </a:rPr>
              <a:t>https://www.mccormickfona.com/articles/2015/12/savory-ethnic-foods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</a:p>
          <a:p>
            <a:r>
              <a:rPr lang="en-US" sz="1600" dirty="0">
                <a:latin typeface="Times New Roman"/>
                <a:cs typeface="Times New Roman"/>
              </a:rPr>
              <a:t>Pew Research Center.                                                                                                       </a:t>
            </a:r>
            <a:r>
              <a:rPr lang="en-US" sz="1600" u="sng" dirty="0">
                <a:latin typeface="Times New Roman"/>
                <a:cs typeface="Times New Roman"/>
                <a:hlinkClick r:id="rId8"/>
              </a:rPr>
              <a:t>https://www.pewresearch.org/internet/fact-sheet/social-media/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8068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3F570-27A8-5B05-DAF6-19A04ECA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          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alad in a bowl&#10;&#10;AI-generated content may be incorrect.">
            <a:extLst>
              <a:ext uri="{FF2B5EF4-FFF2-40B4-BE49-F238E27FC236}">
                <a16:creationId xmlns:a16="http://schemas.microsoft.com/office/drawing/2014/main" id="{4442DBE8-B25B-605F-1424-5FDA538E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7" r="-1" b="1619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40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C0D7B-BCD0-3FEF-77CC-B7C85362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49" y="405960"/>
            <a:ext cx="4368602" cy="1489169"/>
          </a:xfrm>
        </p:spPr>
        <p:txBody>
          <a:bodyPr anchor="b"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Product/Service       Overview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D49FF2-9B9C-47F7-9CA5-D62438E0D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4650" y="2872899"/>
            <a:ext cx="4840300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 truck.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Fresh &amp; packaged products from Asia, Africa, Europe, Latin America.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Weekly rotating schedule across 6 neighborhoods.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Convenient hours: 11:00 a.m. – 8:00 p.m.</a:t>
            </a:r>
          </a:p>
        </p:txBody>
      </p:sp>
      <p:pic>
        <p:nvPicPr>
          <p:cNvPr id="5" name="Picture 4" descr="A food truck with a store in the back&#10;&#10;AI-generated content may be incorrect.">
            <a:extLst>
              <a:ext uri="{FF2B5EF4-FFF2-40B4-BE49-F238E27FC236}">
                <a16:creationId xmlns:a16="http://schemas.microsoft.com/office/drawing/2014/main" id="{87BAB1F3-EFF3-2217-EE23-E5EF530B5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r="32683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635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145E-5DB5-E1F6-5594-D389ABD8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64" y="4019341"/>
            <a:ext cx="2978686" cy="1607736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4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&amp; Benefits</a:t>
            </a:r>
          </a:p>
        </p:txBody>
      </p:sp>
      <p:pic>
        <p:nvPicPr>
          <p:cNvPr id="5" name="Picture 4" descr="A group of bowls of spices and herbs&#10;&#10;AI-generated content may be incorrect.">
            <a:extLst>
              <a:ext uri="{FF2B5EF4-FFF2-40B4-BE49-F238E27FC236}">
                <a16:creationId xmlns:a16="http://schemas.microsoft.com/office/drawing/2014/main" id="{F7D31612-AFCD-2A2A-9E8B-14F3905E1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5" b="14305"/>
          <a:stretch>
            <a:fillRect/>
          </a:stretch>
        </p:blipFill>
        <p:spPr>
          <a:xfrm>
            <a:off x="179563" y="130567"/>
            <a:ext cx="11667444" cy="290403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2FAEE4A-4B56-B224-3082-47609108D8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95860" y="3034602"/>
            <a:ext cx="8413536" cy="35872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Extensive Selection: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Rare spices, sauces, cheeses.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Convenience: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Grocery truck visits neighborhoods, saves time &amp; travel.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Affordable Pricing: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Lower overhead → lower prices than specialty stores.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Inventory: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Seasonal products for cultural festivals.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Freshness &amp; Reliability: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Consistent weekly schedule.</a:t>
            </a:r>
          </a:p>
        </p:txBody>
      </p:sp>
    </p:spTree>
    <p:extLst>
      <p:ext uri="{BB962C8B-B14F-4D97-AF65-F5344CB8AC3E}">
        <p14:creationId xmlns:p14="http://schemas.microsoft.com/office/powerpoint/2010/main" val="186128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36499-DDB0-43A3-3169-F401F7A79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30" y="452258"/>
            <a:ext cx="6251110" cy="1398448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Selling Proposition (USP)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8FE19C-AF0E-307F-7B91-16093A79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98" r="29702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Rectangle 1">
            <a:extLst>
              <a:ext uri="{FF2B5EF4-FFF2-40B4-BE49-F238E27FC236}">
                <a16:creationId xmlns:a16="http://schemas.microsoft.com/office/drawing/2014/main" id="{3B033A7B-8CED-0B00-9D9F-B50CBD149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579074"/>
              </p:ext>
            </p:extLst>
          </p:nvPr>
        </p:nvGraphicFramePr>
        <p:xfrm>
          <a:off x="4750579" y="2442756"/>
          <a:ext cx="6979305" cy="4215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987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DABD6-C806-9084-C806-418B8801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24" y="103298"/>
            <a:ext cx="2994379" cy="1719072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Overview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C3E953-3B30-E321-6DE7-6B0927093F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2448" y="2699626"/>
            <a:ext cx="6323761" cy="3757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Ethnic food market is growing globally &amp; in the U.S.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market: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$48.6B (2024) → $78.1B (2030), CAGR 8.3%.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U.S. market: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$29.2B (2024) → CAGR 7.3% through 2033.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Driven by multicultural populations &amp; fusion cuisine trends.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MG_256">
            <a:extLst>
              <a:ext uri="{FF2B5EF4-FFF2-40B4-BE49-F238E27FC236}">
                <a16:creationId xmlns:a16="http://schemas.microsoft.com/office/drawing/2014/main" id="{4C9EA2EF-47AA-9BE6-EFDF-FF83B235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09" y="268128"/>
            <a:ext cx="5497070" cy="5650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589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2511D-D97C-C73D-7E9C-337B11589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135E6A-9B08-EE4E-F734-B2839D123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209" y="2872899"/>
            <a:ext cx="5245239" cy="34292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Immigrant families seeking authentic ingredients.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Secondary: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Students, food lovers, and local residents exploring cuisines.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Millennials &amp; Gen Z driving demand via social media &amp; urban lifestyle.</a:t>
            </a:r>
          </a:p>
        </p:txBody>
      </p:sp>
      <p:pic>
        <p:nvPicPr>
          <p:cNvPr id="5" name="Picture 4" descr="A person in a kitchen&#10;&#10;AI-generated content may be incorrect.">
            <a:extLst>
              <a:ext uri="{FF2B5EF4-FFF2-40B4-BE49-F238E27FC236}">
                <a16:creationId xmlns:a16="http://schemas.microsoft.com/office/drawing/2014/main" id="{057D745E-05EF-0E03-1077-DAA3BF48B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>
            <a:fillRect/>
          </a:stretch>
        </p:blipFill>
        <p:spPr>
          <a:xfrm>
            <a:off x="5727560" y="10"/>
            <a:ext cx="646291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535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95F92-E2E4-AC50-9081-E37A147D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04" y="493776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Trends &amp;   Opportunities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5865EE-B029-E9CE-F9E8-6EE9784B43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2955" y="2660904"/>
            <a:ext cx="5142271" cy="3703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E-commerce &amp; online delivery increase accessibility.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Consumers value health, natural ingredients, and cultural authenticity.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 &amp; automation improve logistics &amp; delivery efficiency.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Regulatory &amp; tariff challenges impact supply chain.</a:t>
            </a:r>
          </a:p>
        </p:txBody>
      </p:sp>
      <p:pic>
        <p:nvPicPr>
          <p:cNvPr id="5" name="Picture 4" descr="A person handing a bag to a person&#10;&#10;AI-generated content may be incorrect.">
            <a:extLst>
              <a:ext uri="{FF2B5EF4-FFF2-40B4-BE49-F238E27FC236}">
                <a16:creationId xmlns:a16="http://schemas.microsoft.com/office/drawing/2014/main" id="{EE653F41-A949-0EE5-200C-ACD7254D7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691645"/>
            <a:ext cx="5458968" cy="32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61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217E-0197-4035-6299-5CC035B3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09367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Competitor Analysis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6DA569C-03F1-D297-B51C-DF3CD8521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993090"/>
              </p:ext>
            </p:extLst>
          </p:nvPr>
        </p:nvGraphicFramePr>
        <p:xfrm>
          <a:off x="838200" y="1435510"/>
          <a:ext cx="10515600" cy="3901542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7346830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487490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63631609"/>
                    </a:ext>
                  </a:extLst>
                </a:gridCol>
              </a:tblGrid>
              <a:tr h="4775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Competitor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Strengths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Weaknesses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883554"/>
                  </a:ext>
                </a:extLst>
              </a:tr>
              <a:tr h="754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Amazon Fresh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delivery, broad inventory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Lacks ethnic variety, Prime-only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820359"/>
                  </a:ext>
                </a:extLst>
              </a:tr>
              <a:tr h="4775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Walmart+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Nationwide, low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Minimal ethnic offerings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66528"/>
                  </a:ext>
                </a:extLst>
              </a:tr>
              <a:tr h="754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Instacart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partnerships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pricing &amp; availability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085835"/>
                  </a:ext>
                </a:extLst>
              </a:tr>
              <a:tr h="4775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HelloFresh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High-quality, convenient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variety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702699"/>
                  </a:ext>
                </a:extLst>
              </a:tr>
              <a:tr h="754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Ethnic Supermarkets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Authentic, community ties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scale, limited delivery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9750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79BFC8-3F6B-4868-947D-4C61BF7A3078}"/>
              </a:ext>
            </a:extLst>
          </p:cNvPr>
          <p:cNvSpPr txBox="1"/>
          <p:nvPr/>
        </p:nvSpPr>
        <p:spPr>
          <a:xfrm>
            <a:off x="580103" y="5422490"/>
            <a:ext cx="1103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 International Grocery Store combines authenticity, mobility and affordability.</a:t>
            </a:r>
          </a:p>
        </p:txBody>
      </p:sp>
    </p:spTree>
    <p:extLst>
      <p:ext uri="{BB962C8B-B14F-4D97-AF65-F5344CB8AC3E}">
        <p14:creationId xmlns:p14="http://schemas.microsoft.com/office/powerpoint/2010/main" val="395509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1315D-5773-2E74-A445-774BE14B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9" y="242316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SWOT Analysis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64235-3F0C-9062-3964-24CE8F6D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91" y="2660904"/>
            <a:ext cx="5886159" cy="3576309"/>
          </a:xfrm>
        </p:spPr>
        <p:txBody>
          <a:bodyPr anchor="t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 ingredients, mobile access, affordable pricing.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Start-up coordination, initial investment.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Cross-cultural flavors, growing multicultural market.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Supply chain delays, tariffs, regulations.</a:t>
            </a:r>
          </a:p>
        </p:txBody>
      </p:sp>
      <p:pic>
        <p:nvPicPr>
          <p:cNvPr id="5" name="Picture 4" descr="A person and person standing next to a scale">
            <a:extLst>
              <a:ext uri="{FF2B5EF4-FFF2-40B4-BE49-F238E27FC236}">
                <a16:creationId xmlns:a16="http://schemas.microsoft.com/office/drawing/2014/main" id="{A205D2D4-0463-2276-1981-7101B391F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741" y="845809"/>
            <a:ext cx="5458968" cy="48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25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236</TotalTime>
  <Words>1168</Words>
  <Application>Microsoft Office PowerPoint</Application>
  <PresentationFormat>Widescreen</PresentationFormat>
  <Paragraphs>115</Paragraphs>
  <Slides>19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2013 - 2022 Theme</vt:lpstr>
      <vt:lpstr> Mobile International Grocery Store</vt:lpstr>
      <vt:lpstr>  Product/Service       Overview</vt:lpstr>
      <vt:lpstr>                  Features &amp; Benefits</vt:lpstr>
      <vt:lpstr>         Unique Selling Proposition (USP)</vt:lpstr>
      <vt:lpstr>Industry Overview</vt:lpstr>
      <vt:lpstr>                       Target Market</vt:lpstr>
      <vt:lpstr>  Market Trends &amp;   Opportunities</vt:lpstr>
      <vt:lpstr>                   Competitor Analysis</vt:lpstr>
      <vt:lpstr>                      SWOT Analysis</vt:lpstr>
      <vt:lpstr>                            Branding</vt:lpstr>
      <vt:lpstr>Marketing Channels</vt:lpstr>
      <vt:lpstr> Pricing Strategy</vt:lpstr>
      <vt:lpstr>   Sales Channels &amp;      Retention</vt:lpstr>
      <vt:lpstr> Video Appeal Explanation</vt:lpstr>
      <vt:lpstr>PowerPoint Presentation</vt:lpstr>
      <vt:lpstr>                          Conclusion</vt:lpstr>
      <vt:lpstr>References</vt:lpstr>
      <vt:lpstr>                          References</vt:lpstr>
      <vt:lpstr>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Manakdeep Kaur</dc:creator>
  <cp:lastModifiedBy>Madeya, Brave</cp:lastModifiedBy>
  <cp:revision>113</cp:revision>
  <dcterms:created xsi:type="dcterms:W3CDTF">2025-12-06T03:34:01Z</dcterms:created>
  <dcterms:modified xsi:type="dcterms:W3CDTF">2025-12-09T02:26:33Z</dcterms:modified>
</cp:coreProperties>
</file>